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85" r:id="rId5"/>
    <p:sldId id="284" r:id="rId6"/>
    <p:sldId id="277" r:id="rId7"/>
    <p:sldId id="278" r:id="rId8"/>
    <p:sldId id="279" r:id="rId9"/>
    <p:sldId id="258" r:id="rId10"/>
    <p:sldId id="282" r:id="rId11"/>
    <p:sldId id="259" r:id="rId12"/>
    <p:sldId id="270" r:id="rId13"/>
    <p:sldId id="283" r:id="rId14"/>
    <p:sldId id="271" r:id="rId15"/>
    <p:sldId id="272" r:id="rId16"/>
    <p:sldId id="273" r:id="rId17"/>
    <p:sldId id="286" r:id="rId18"/>
    <p:sldId id="27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4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8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51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2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52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9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4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1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8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4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3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6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6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5270-9647-46AB-9004-1975B5E74D3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16A6F2-1BB5-4EF9-9EC3-CE1B166A6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2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B3339-7738-40FA-B86D-553734410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169" y="214680"/>
            <a:ext cx="7871791" cy="2677648"/>
          </a:xfrm>
        </p:spPr>
        <p:txBody>
          <a:bodyPr/>
          <a:lstStyle/>
          <a:p>
            <a:pPr algn="ctr"/>
            <a:r>
              <a:rPr lang="ru-RU" sz="2800" dirty="0"/>
              <a:t>ПРОЕКТ НА ТЕМУ</a:t>
            </a:r>
            <a:r>
              <a:rPr lang="en-US" sz="2800" dirty="0"/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EC97F7-5784-4F5E-84BE-FD40B78A2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527" y="3100528"/>
            <a:ext cx="8710863" cy="73863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4000" b="1" dirty="0" err="1">
                <a:solidFill>
                  <a:schemeClr val="bg2">
                    <a:lumMod val="25000"/>
                  </a:schemeClr>
                </a:solidFill>
              </a:rPr>
              <a:t>Кибербезопасность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 Интернете».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D9AB973-1213-4633-A1EE-9353BC922C91}"/>
              </a:ext>
            </a:extLst>
          </p:cNvPr>
          <p:cNvSpPr txBox="1">
            <a:spLocks/>
          </p:cNvSpPr>
          <p:nvPr/>
        </p:nvSpPr>
        <p:spPr bwMode="gray">
          <a:xfrm>
            <a:off x="2731168" y="4799290"/>
            <a:ext cx="6557212" cy="987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cap="none" dirty="0" smtClean="0">
                <a:solidFill>
                  <a:schemeClr val="tx1"/>
                </a:solidFill>
                <a:latin typeface="+mj-lt"/>
              </a:rPr>
              <a:t>Автор: </a:t>
            </a:r>
            <a:r>
              <a:rPr lang="ru-RU" sz="1600" cap="none" dirty="0" err="1" smtClean="0">
                <a:solidFill>
                  <a:schemeClr val="tx1"/>
                </a:solidFill>
                <a:latin typeface="+mj-lt"/>
              </a:rPr>
              <a:t>Колмыков</a:t>
            </a:r>
            <a:r>
              <a:rPr lang="ru-RU" sz="1600" cap="none" dirty="0" smtClean="0">
                <a:solidFill>
                  <a:schemeClr val="tx1"/>
                </a:solidFill>
                <a:latin typeface="+mj-lt"/>
              </a:rPr>
              <a:t> Арсений, МБОУ – ООШ №10, </a:t>
            </a:r>
            <a:r>
              <a:rPr lang="ru-RU" sz="1600" cap="none" dirty="0">
                <a:solidFill>
                  <a:schemeClr val="tx1"/>
                </a:solidFill>
                <a:latin typeface="+mj-lt"/>
              </a:rPr>
              <a:t>г. </a:t>
            </a:r>
            <a:r>
              <a:rPr lang="ru-RU" sz="1600" cap="none" dirty="0" err="1" smtClean="0">
                <a:solidFill>
                  <a:schemeClr val="tx1"/>
                </a:solidFill>
                <a:latin typeface="+mj-lt"/>
              </a:rPr>
              <a:t>Искитима</a:t>
            </a:r>
            <a:r>
              <a:rPr lang="ru-RU" sz="1600" cap="none" dirty="0" smtClean="0">
                <a:solidFill>
                  <a:schemeClr val="tx1"/>
                </a:solidFill>
                <a:latin typeface="+mj-lt"/>
              </a:rPr>
              <a:t>, 9 класс</a:t>
            </a:r>
          </a:p>
          <a:p>
            <a:pPr algn="r"/>
            <a:r>
              <a:rPr lang="ru-RU" sz="1600" cap="none" dirty="0">
                <a:solidFill>
                  <a:schemeClr val="tx1"/>
                </a:solidFill>
                <a:latin typeface="+mj-lt"/>
              </a:rPr>
              <a:t>Научный руководитель: Жарикова Галина Анатольевна,</a:t>
            </a:r>
          </a:p>
          <a:p>
            <a:pPr algn="r"/>
            <a:r>
              <a:rPr lang="ru-RU" sz="1600" cap="none" dirty="0">
                <a:solidFill>
                  <a:schemeClr val="tx1"/>
                </a:solidFill>
                <a:latin typeface="+mj-lt"/>
              </a:rPr>
              <a:t>учитель </a:t>
            </a:r>
            <a:r>
              <a:rPr lang="ru-RU" sz="1600" cap="none" dirty="0" smtClean="0">
                <a:solidFill>
                  <a:schemeClr val="tx1"/>
                </a:solidFill>
                <a:latin typeface="+mj-lt"/>
              </a:rPr>
              <a:t>информатики </a:t>
            </a:r>
            <a:r>
              <a:rPr lang="ru-RU" sz="1600" cap="none" dirty="0">
                <a:solidFill>
                  <a:schemeClr val="tx1"/>
                </a:solidFill>
                <a:latin typeface="+mj-lt"/>
              </a:rPr>
              <a:t>МБОУ – ООШ № 10 г. </a:t>
            </a:r>
            <a:r>
              <a:rPr lang="ru-RU" sz="1600" cap="none" dirty="0" err="1">
                <a:solidFill>
                  <a:schemeClr val="tx1"/>
                </a:solidFill>
                <a:latin typeface="+mj-lt"/>
              </a:rPr>
              <a:t>Искитима</a:t>
            </a:r>
            <a:endParaRPr lang="ru-RU" sz="1600" cap="non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058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1F3CE-6E4F-48C6-AAD1-8CE28986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974" y="4234018"/>
            <a:ext cx="3641012" cy="678110"/>
          </a:xfrm>
        </p:spPr>
        <p:txBody>
          <a:bodyPr>
            <a:noAutofit/>
          </a:bodyPr>
          <a:lstStyle/>
          <a:p>
            <a:r>
              <a:rPr lang="ru-RU" sz="3200" b="1" dirty="0"/>
              <a:t>МОШЕННИКИ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1B426F-D1EE-4E61-A777-A18FD1B04F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3" b="17803"/>
          <a:stretch>
            <a:fillRect/>
          </a:stretch>
        </p:blipFill>
        <p:spPr>
          <a:xfrm>
            <a:off x="1302997" y="464072"/>
            <a:ext cx="7355305" cy="329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AD66D88-39B9-49FD-8C67-0D9F6F371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2997" y="4912129"/>
            <a:ext cx="7345341" cy="142851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Мошенники — это люди, которые обманывают других с целью получения выгоды, чаще всего финансовой.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19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41B97-F12D-46FC-B01C-632BA230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863" y="4076091"/>
            <a:ext cx="5106988" cy="820526"/>
          </a:xfrm>
        </p:spPr>
        <p:txBody>
          <a:bodyPr>
            <a:noAutofit/>
          </a:bodyPr>
          <a:lstStyle/>
          <a:p>
            <a:r>
              <a:rPr lang="ru-RU" sz="3200" b="1" dirty="0"/>
              <a:t>Вредоносное ПО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B76F7D-1D82-414C-9A73-6D7449828E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 b="7267"/>
          <a:stretch>
            <a:fillRect/>
          </a:stretch>
        </p:blipFill>
        <p:spPr>
          <a:xfrm>
            <a:off x="1405088" y="380999"/>
            <a:ext cx="6894148" cy="308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9D2A6F8-61BF-4192-A741-CA1504162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950" y="5073638"/>
            <a:ext cx="7991576" cy="13052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Вредоносное ПО (или "вирусы") — </a:t>
            </a:r>
            <a:r>
              <a:rPr lang="ru-RU" sz="2800" dirty="0">
                <a:solidFill>
                  <a:schemeClr val="tx1"/>
                </a:solidFill>
              </a:rPr>
              <a:t>это программы, которые создаются с целью навредить вашему компьютеру или украсть ваши данные. </a:t>
            </a:r>
          </a:p>
        </p:txBody>
      </p:sp>
    </p:spTree>
    <p:extLst>
      <p:ext uri="{BB962C8B-B14F-4D97-AF65-F5344CB8AC3E}">
        <p14:creationId xmlns:p14="http://schemas.microsoft.com/office/powerpoint/2010/main" val="172833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53F32-BF3A-4519-BA4B-6AF798BB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3" y="3814011"/>
            <a:ext cx="7589662" cy="5856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Атаки "отказ в обслуживании" (</a:t>
            </a:r>
            <a:r>
              <a:rPr lang="ru-RU" sz="3200" b="1" dirty="0" err="1"/>
              <a:t>DoS</a:t>
            </a:r>
            <a:r>
              <a:rPr lang="ru-RU" sz="3200" b="1" dirty="0"/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55D8C2-21B6-4762-B32F-7804BDBF33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3" b="16463"/>
          <a:stretch>
            <a:fillRect/>
          </a:stretch>
        </p:blipFill>
        <p:spPr>
          <a:xfrm>
            <a:off x="1567672" y="385010"/>
            <a:ext cx="6454856" cy="2887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870B29E-4D9B-42CA-9EBD-E2E2DBFE4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965" y="4556490"/>
            <a:ext cx="8574677" cy="2566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Атака "отказ в обслуживании" — это когда злоумышленник пытается сделать так, чтобы сайт или сервис не работал. Они перегружают его большим количеством запросов, из-за чего он не может обслуживать обычных пользователей. Это может привести к тому, что сайт временно не доступен.</a:t>
            </a:r>
          </a:p>
        </p:txBody>
      </p:sp>
    </p:spTree>
    <p:extLst>
      <p:ext uri="{BB962C8B-B14F-4D97-AF65-F5344CB8AC3E}">
        <p14:creationId xmlns:p14="http://schemas.microsoft.com/office/powerpoint/2010/main" val="297254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07ECA02-148D-4A86-885B-09EE4BED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22" y="1331216"/>
            <a:ext cx="5633652" cy="783000"/>
          </a:xfrm>
        </p:spPr>
        <p:txBody>
          <a:bodyPr>
            <a:noAutofit/>
          </a:bodyPr>
          <a:lstStyle/>
          <a:p>
            <a:r>
              <a:rPr lang="en-US" sz="4000" dirty="0"/>
              <a:t>3. </a:t>
            </a:r>
            <a:r>
              <a:rPr lang="ru-RU" sz="4000" dirty="0"/>
              <a:t>Как защититься</a:t>
            </a:r>
            <a:r>
              <a:rPr lang="en-US" sz="4000" dirty="0"/>
              <a:t>?</a:t>
            </a:r>
            <a:endParaRPr lang="ru-RU" sz="4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C03FF9B-ECD0-4274-AD6D-391AF1458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9568" y="3064710"/>
            <a:ext cx="7343274" cy="286685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 всех выше перечисленных угрозах есть способ защиты. И к каждому из них применяется свой подход.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0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499F6-6E70-42E8-9C94-FA8D0AC6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94" y="1251183"/>
            <a:ext cx="8485169" cy="790309"/>
          </a:xfrm>
        </p:spPr>
        <p:txBody>
          <a:bodyPr>
            <a:noAutofit/>
          </a:bodyPr>
          <a:lstStyle/>
          <a:p>
            <a:r>
              <a:rPr lang="ru-RU" dirty="0"/>
              <a:t>4. Практика для безопасности в интернете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DC754-A8B8-4A23-A46E-845CA894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070" y="2822617"/>
            <a:ext cx="8201310" cy="15448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 интернете существует практика, с помощью которой вы можете обеспечить себя безопасностью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5431B-2CD6-4A5D-AC5D-BC6E58F1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547" y="3531011"/>
            <a:ext cx="4548554" cy="759939"/>
          </a:xfrm>
        </p:spPr>
        <p:txBody>
          <a:bodyPr>
            <a:noAutofit/>
          </a:bodyPr>
          <a:lstStyle/>
          <a:p>
            <a:r>
              <a:rPr lang="ru-RU" sz="4000" dirty="0"/>
              <a:t>5. </a:t>
            </a:r>
            <a:r>
              <a:rPr lang="ru-RU" sz="4000" dirty="0" err="1"/>
              <a:t>Кибергигиена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8F294C-C713-4D1D-BE8E-3CF2D0FA7A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 b="17299"/>
          <a:stretch>
            <a:fillRect/>
          </a:stretch>
        </p:blipFill>
        <p:spPr>
          <a:xfrm>
            <a:off x="469231" y="162092"/>
            <a:ext cx="4774191" cy="213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6CE5318-59AA-4721-BD2D-06CE9D43B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391" y="4517910"/>
            <a:ext cx="7950420" cy="16181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</a:rPr>
              <a:t>Кибергигиена</a:t>
            </a:r>
            <a:r>
              <a:rPr lang="ru-RU" sz="2800" dirty="0">
                <a:solidFill>
                  <a:schemeClr val="tx1"/>
                </a:solidFill>
              </a:rPr>
              <a:t> — это набор практик, которые помогают защитить личные данные и устройства от </a:t>
            </a:r>
            <a:r>
              <a:rPr lang="ru-RU" sz="2800" dirty="0" err="1">
                <a:solidFill>
                  <a:schemeClr val="tx1"/>
                </a:solidFill>
              </a:rPr>
              <a:t>киберугроз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1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BB232-B7E9-4946-841E-B3FCC9AD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83" y="1367509"/>
            <a:ext cx="6716231" cy="70696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6. Важность </a:t>
            </a:r>
            <a:r>
              <a:rPr lang="ru-RU" dirty="0" err="1"/>
              <a:t>кибергигиены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AA73-521F-4226-83B1-7ACCFF3F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80" y="2991172"/>
            <a:ext cx="9071517" cy="899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необходимо знать важность </a:t>
            </a:r>
            <a:r>
              <a:rPr lang="ru-RU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кибергигиены</a:t>
            </a:r>
            <a:r>
              <a:rPr lang="ru-RU" sz="3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в </a:t>
            </a:r>
            <a:r>
              <a:rPr lang="ru-RU" sz="32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повседневной </a:t>
            </a:r>
            <a:r>
              <a:rPr lang="ru-RU" sz="3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жизни.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9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BB232-B7E9-4946-841E-B3FCC9AD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5" y="681709"/>
            <a:ext cx="9011654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Памятка "Методы соблюдения </a:t>
            </a:r>
            <a:r>
              <a:rPr lang="ru-RU" dirty="0" err="1"/>
              <a:t>Кибербезопасности</a:t>
            </a:r>
            <a:r>
              <a:rPr lang="ru-RU" dirty="0"/>
              <a:t>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AA73-521F-4226-83B1-7ACCFF3F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222" y="2303073"/>
            <a:ext cx="8609757" cy="4169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ea typeface="Calibri" panose="020F0502020204030204" pitchFamily="34" charset="0"/>
              </a:rPr>
              <a:t>Чтобы </a:t>
            </a: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</a:rPr>
              <a:t>защитить себя и свои данные от различных угроз в сети Интернет, важно соблюдать определенные правила и методы безопасности. Эта памятка предназначена помочь вам понять основные принципы </a:t>
            </a:r>
            <a:r>
              <a:rPr lang="ru-RU" sz="2800" dirty="0" err="1">
                <a:solidFill>
                  <a:schemeClr val="tx1"/>
                </a:solidFill>
                <a:ea typeface="Calibri" panose="020F0502020204030204" pitchFamily="34" charset="0"/>
              </a:rPr>
              <a:t>киберзащиты</a:t>
            </a: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</a:rPr>
              <a:t> и обеспечить безопасность ваших устройств и личных данных.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C8297E-DAE4-420C-A048-F6B0CE29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36884"/>
            <a:ext cx="8987588" cy="1574581"/>
          </a:xfrm>
        </p:spPr>
        <p:txBody>
          <a:bodyPr>
            <a:noAutofit/>
          </a:bodyPr>
          <a:lstStyle/>
          <a:p>
            <a:r>
              <a:rPr lang="ru-RU" sz="4800" dirty="0" smtClean="0"/>
              <a:t>Заключение</a:t>
            </a:r>
            <a:br>
              <a:rPr lang="ru-RU" sz="48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Я </a:t>
            </a:r>
            <a:r>
              <a:rPr lang="ru-RU" sz="2400" dirty="0">
                <a:solidFill>
                  <a:schemeClr val="tx1"/>
                </a:solidFill>
              </a:rPr>
              <a:t>достиг своих целей и задач. А именно: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523A37-DAF7-4C94-88DC-6B4A04F3D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296" y="2109207"/>
            <a:ext cx="9697451" cy="30696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Изучил </a:t>
            </a:r>
            <a:r>
              <a:rPr lang="ru-RU" sz="2800" dirty="0">
                <a:solidFill>
                  <a:schemeClr val="tx1"/>
                </a:solidFill>
              </a:rPr>
              <a:t>историю </a:t>
            </a:r>
            <a:r>
              <a:rPr lang="ru-RU" sz="2800" dirty="0" err="1">
                <a:solidFill>
                  <a:schemeClr val="tx1"/>
                </a:solidFill>
              </a:rPr>
              <a:t>кибербезопасности</a:t>
            </a:r>
            <a:r>
              <a:rPr lang="ru-RU" sz="2800" dirty="0">
                <a:solidFill>
                  <a:schemeClr val="tx1"/>
                </a:solidFill>
              </a:rPr>
              <a:t> по </a:t>
            </a:r>
            <a:r>
              <a:rPr lang="ru-RU" sz="2800" dirty="0" smtClean="0">
                <a:solidFill>
                  <a:schemeClr val="tx1"/>
                </a:solidFill>
              </a:rPr>
              <a:t>этапам, основные </a:t>
            </a:r>
            <a:r>
              <a:rPr lang="ru-RU" sz="2800" dirty="0">
                <a:solidFill>
                  <a:schemeClr val="tx1"/>
                </a:solidFill>
              </a:rPr>
              <a:t>виды мошенничества в Интернете, </a:t>
            </a:r>
            <a:r>
              <a:rPr lang="ru-RU" sz="2800" dirty="0" smtClean="0">
                <a:solidFill>
                  <a:schemeClr val="tx1"/>
                </a:solidFill>
              </a:rPr>
              <a:t>и как </a:t>
            </a:r>
            <a:r>
              <a:rPr lang="ru-RU" sz="2800" dirty="0">
                <a:solidFill>
                  <a:schemeClr val="tx1"/>
                </a:solidFill>
              </a:rPr>
              <a:t>защититься от них.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Узнал, </a:t>
            </a:r>
            <a:r>
              <a:rPr lang="ru-RU" sz="2800" dirty="0">
                <a:solidFill>
                  <a:schemeClr val="tx1"/>
                </a:solidFill>
              </a:rPr>
              <a:t>как </a:t>
            </a:r>
            <a:r>
              <a:rPr lang="ru-RU" sz="2800" dirty="0" smtClean="0">
                <a:solidFill>
                  <a:schemeClr val="tx1"/>
                </a:solidFill>
              </a:rPr>
              <a:t>практиковаться, чтобы обеспечить </a:t>
            </a:r>
            <a:r>
              <a:rPr lang="ru-RU" sz="2800" dirty="0">
                <a:solidFill>
                  <a:schemeClr val="tx1"/>
                </a:solidFill>
              </a:rPr>
              <a:t>себя </a:t>
            </a:r>
            <a:r>
              <a:rPr lang="ru-RU" sz="2800" dirty="0" smtClean="0">
                <a:solidFill>
                  <a:schemeClr val="tx1"/>
                </a:solidFill>
              </a:rPr>
              <a:t>безопасностью.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Составил </a:t>
            </a:r>
            <a:r>
              <a:rPr lang="ru-RU" sz="2800" dirty="0">
                <a:solidFill>
                  <a:schemeClr val="tx1"/>
                </a:solidFill>
              </a:rPr>
              <a:t>памятку "Методы соблюдения </a:t>
            </a:r>
            <a:r>
              <a:rPr lang="ru-RU" sz="2800" dirty="0" err="1">
                <a:solidFill>
                  <a:schemeClr val="tx1"/>
                </a:solidFill>
              </a:rPr>
              <a:t>Кибербезопасности</a:t>
            </a:r>
            <a:r>
              <a:rPr lang="ru-RU" sz="2800" dirty="0">
                <a:solidFill>
                  <a:schemeClr val="tx1"/>
                </a:solidFill>
              </a:rPr>
              <a:t>"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6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EFE9C94-92B2-4CDA-9D03-98605BD2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23" y="1219709"/>
            <a:ext cx="5353835" cy="3544796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СПАСИБО ЗА </a:t>
            </a:r>
            <a:r>
              <a:rPr lang="ru-RU" sz="6600" dirty="0" smtClean="0"/>
              <a:t>ВНИМАНИЕ!</a:t>
            </a:r>
            <a:endParaRPr lang="ru-RU" sz="6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64" t="8245" r="64035" b="25614"/>
          <a:stretch/>
        </p:blipFill>
        <p:spPr>
          <a:xfrm>
            <a:off x="421106" y="866274"/>
            <a:ext cx="3200400" cy="45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024B-FA26-42F5-AA86-6B30E920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46" y="707326"/>
            <a:ext cx="9760198" cy="225244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</a:t>
            </a:r>
            <a:r>
              <a:rPr lang="ru-RU" dirty="0" smtClean="0">
                <a:solidFill>
                  <a:schemeClr val="tx1"/>
                </a:solidFill>
              </a:rPr>
              <a:t>ель </a:t>
            </a:r>
            <a:r>
              <a:rPr lang="ru-RU" dirty="0">
                <a:solidFill>
                  <a:schemeClr val="tx1"/>
                </a:solidFill>
              </a:rPr>
              <a:t>проекта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выявить </a:t>
            </a:r>
            <a:r>
              <a:rPr lang="ru-RU" dirty="0"/>
              <a:t>основные виды мошенничества в Интернете; разработать рекомендации безопасного пользования ресурсами сети Интернет.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A6A7A-1F5F-4483-A017-EA0B3222A9A6}"/>
              </a:ext>
            </a:extLst>
          </p:cNvPr>
          <p:cNvSpPr txBox="1"/>
          <p:nvPr/>
        </p:nvSpPr>
        <p:spPr>
          <a:xfrm>
            <a:off x="355852" y="3591956"/>
            <a:ext cx="94249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1"/>
                </a:solidFill>
              </a:rPr>
              <a:t>Изучить историю кибербезопасности по этапам.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1"/>
                </a:solidFill>
              </a:rPr>
              <a:t>Изучить </a:t>
            </a:r>
            <a:r>
              <a:rPr lang="ru-RU" sz="2800" dirty="0">
                <a:solidFill>
                  <a:schemeClr val="accent1"/>
                </a:solidFill>
              </a:rPr>
              <a:t>основные виды мошенничества в </a:t>
            </a:r>
            <a:r>
              <a:rPr lang="ru-RU" sz="2800" dirty="0" smtClean="0">
                <a:solidFill>
                  <a:schemeClr val="accent1"/>
                </a:solidFill>
              </a:rPr>
              <a:t>Интернете, и как защититься от них.</a:t>
            </a:r>
            <a:endParaRPr lang="ru-RU" sz="2800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1"/>
                </a:solidFill>
              </a:rPr>
              <a:t>Узнал как практиковаться, чтобы обеспечить себя </a:t>
            </a:r>
            <a:r>
              <a:rPr lang="ru-RU" sz="2800" dirty="0" smtClean="0">
                <a:solidFill>
                  <a:schemeClr val="accent1"/>
                </a:solidFill>
              </a:rPr>
              <a:t>безопасностью и </a:t>
            </a:r>
            <a:r>
              <a:rPr lang="ru-RU" sz="2800" dirty="0">
                <a:solidFill>
                  <a:schemeClr val="accent1"/>
                </a:solidFill>
              </a:rPr>
              <a:t>выяснить важность </a:t>
            </a:r>
            <a:r>
              <a:rPr lang="ru-RU" sz="2800" dirty="0" err="1">
                <a:solidFill>
                  <a:schemeClr val="accent1"/>
                </a:solidFill>
              </a:rPr>
              <a:t>кибергигиены</a:t>
            </a:r>
            <a:r>
              <a:rPr lang="ru-RU" sz="2800" dirty="0" smtClean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1"/>
                </a:solidFill>
              </a:rPr>
              <a:t>Составить памятку </a:t>
            </a:r>
            <a:r>
              <a:rPr lang="ru-RU" sz="2800" dirty="0">
                <a:solidFill>
                  <a:schemeClr val="accent1"/>
                </a:solidFill>
              </a:rPr>
              <a:t>"Методы соблюдения </a:t>
            </a:r>
            <a:r>
              <a:rPr lang="ru-RU" sz="2800" dirty="0" err="1">
                <a:solidFill>
                  <a:schemeClr val="accent1"/>
                </a:solidFill>
              </a:rPr>
              <a:t>Кибербезопасности</a:t>
            </a:r>
            <a:r>
              <a:rPr lang="ru-RU" sz="2800" dirty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57B024B-FA26-42F5-AA86-6B30E92027BF}"/>
              </a:ext>
            </a:extLst>
          </p:cNvPr>
          <p:cNvSpPr txBox="1">
            <a:spLocks/>
          </p:cNvSpPr>
          <p:nvPr/>
        </p:nvSpPr>
        <p:spPr>
          <a:xfrm>
            <a:off x="369462" y="2959767"/>
            <a:ext cx="3256796" cy="6321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98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B4E19-A360-4C20-B4AD-A653D001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68" y="757399"/>
            <a:ext cx="8109630" cy="7465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Актуальность </a:t>
            </a:r>
            <a:r>
              <a:rPr lang="ru-RU" dirty="0" smtClean="0">
                <a:solidFill>
                  <a:schemeClr val="tx1"/>
                </a:solidFill>
              </a:rPr>
              <a:t>темы: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39510B-BDE9-4722-9A05-C44F7757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81" y="1613776"/>
            <a:ext cx="9008417" cy="41252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accent1"/>
                </a:solidFill>
              </a:rPr>
              <a:t>В современном мире технологии играют важную роль в нашей жизни. Каждый день мы используем интернет, обмениваемся данными и пользуемся различными онлайн-сервисами. Однако это также делает нас уязвимыми для кибератак. Киберпреступность становится всё более сложной, и защита нашей личной информации и финансовых данных становится очень важной.</a:t>
            </a:r>
          </a:p>
        </p:txBody>
      </p:sp>
    </p:spTree>
    <p:extLst>
      <p:ext uri="{BB962C8B-B14F-4D97-AF65-F5344CB8AC3E}">
        <p14:creationId xmlns:p14="http://schemas.microsoft.com/office/powerpoint/2010/main" val="127286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57B024B-FA26-42F5-AA86-6B30E92027BF}"/>
              </a:ext>
            </a:extLst>
          </p:cNvPr>
          <p:cNvSpPr txBox="1">
            <a:spLocks/>
          </p:cNvSpPr>
          <p:nvPr/>
        </p:nvSpPr>
        <p:spPr>
          <a:xfrm>
            <a:off x="512849" y="3463199"/>
            <a:ext cx="8719133" cy="157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dirty="0" smtClean="0">
                <a:solidFill>
                  <a:schemeClr val="tx1"/>
                </a:solidFill>
              </a:rPr>
              <a:t>Предмет исследования:</a:t>
            </a:r>
          </a:p>
          <a:p>
            <a:endParaRPr lang="ru-RU" sz="3300" dirty="0" smtClean="0">
              <a:solidFill>
                <a:schemeClr val="tx1"/>
              </a:solidFill>
            </a:endParaRPr>
          </a:p>
          <a:p>
            <a:pPr algn="r"/>
            <a:r>
              <a:rPr lang="ru-RU" sz="4500" dirty="0" smtClean="0"/>
              <a:t> </a:t>
            </a:r>
            <a:r>
              <a:rPr lang="ru-RU" sz="3700" dirty="0"/>
              <a:t>мошенничество в сети Интернет</a:t>
            </a:r>
            <a:r>
              <a:rPr lang="ru-RU" sz="3700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376" y="713357"/>
            <a:ext cx="5346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Объект исследования: </a:t>
            </a:r>
            <a:endParaRPr lang="ru-RU" sz="3200" dirty="0" smtClean="0"/>
          </a:p>
          <a:p>
            <a:endParaRPr lang="ru-RU" sz="3200" dirty="0">
              <a:solidFill>
                <a:schemeClr val="accent1"/>
              </a:solidFill>
            </a:endParaRPr>
          </a:p>
          <a:p>
            <a:pPr algn="r"/>
            <a:r>
              <a:rPr lang="ru-RU" sz="3600" dirty="0" err="1" smtClean="0">
                <a:solidFill>
                  <a:schemeClr val="accent1"/>
                </a:solidFill>
              </a:rPr>
              <a:t>кибербезопасность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0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B024B-FA26-42F5-AA86-6B30E920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173" y="1785324"/>
            <a:ext cx="7010647" cy="2185097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Повышение осведомленности пользователей о </a:t>
            </a:r>
            <a:r>
              <a:rPr lang="ru-RU" sz="4000" dirty="0" err="1"/>
              <a:t>киберугрозах</a:t>
            </a:r>
            <a:r>
              <a:rPr lang="ru-RU" sz="4000" dirty="0"/>
              <a:t> снижает риск </a:t>
            </a:r>
            <a:r>
              <a:rPr lang="ru-RU" sz="4000" dirty="0" err="1"/>
              <a:t>кибератак</a:t>
            </a:r>
            <a:r>
              <a:rPr lang="ru-RU" sz="4000" dirty="0"/>
              <a:t>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57B024B-FA26-42F5-AA86-6B30E92027BF}"/>
              </a:ext>
            </a:extLst>
          </p:cNvPr>
          <p:cNvSpPr txBox="1">
            <a:spLocks/>
          </p:cNvSpPr>
          <p:nvPr/>
        </p:nvSpPr>
        <p:spPr>
          <a:xfrm>
            <a:off x="894099" y="539525"/>
            <a:ext cx="4676522" cy="6321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Гипотеза исследования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92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8DAD481-6C37-435A-AA91-479C3096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984" y="2731169"/>
            <a:ext cx="6505584" cy="95136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ИСТОРИЯ  </a:t>
            </a:r>
            <a:r>
              <a:rPr lang="ru-RU" b="1" dirty="0"/>
              <a:t>КИБЕРБЕЗОПАСНОСТИ.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Первый этап.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D97DC2-9146-44CE-B6B2-F0E7522BE7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1" b="16471"/>
          <a:stretch/>
        </p:blipFill>
        <p:spPr>
          <a:xfrm>
            <a:off x="322948" y="164222"/>
            <a:ext cx="4647477" cy="207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76506B5-F0E3-4B74-8D66-C6010D2C0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5170" y="4170433"/>
            <a:ext cx="7310826" cy="230255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Появление угроз (1960-е - 1980-е годы): В этот период началась эра компьютерных технологий, и с появлением первых вирусов и червей, таких как "</a:t>
            </a:r>
            <a:r>
              <a:rPr lang="ru-RU" sz="2400" dirty="0" err="1">
                <a:solidFill>
                  <a:schemeClr val="tx1"/>
                </a:solidFill>
              </a:rPr>
              <a:t>Brain</a:t>
            </a:r>
            <a:r>
              <a:rPr lang="ru-RU" sz="2400" dirty="0">
                <a:solidFill>
                  <a:schemeClr val="tx1"/>
                </a:solidFill>
              </a:rPr>
              <a:t>" и "</a:t>
            </a:r>
            <a:r>
              <a:rPr lang="ru-RU" sz="2400" dirty="0" err="1">
                <a:solidFill>
                  <a:schemeClr val="tx1"/>
                </a:solidFill>
              </a:rPr>
              <a:t>Morris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Worm</a:t>
            </a:r>
            <a:r>
              <a:rPr lang="ru-RU" sz="2400" dirty="0">
                <a:solidFill>
                  <a:schemeClr val="tx1"/>
                </a:solidFill>
              </a:rPr>
              <a:t>", возникла необходимость в защите данных. Появляются первые антивирусные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402335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F7A6B-9BBD-4CCD-BE6A-B7126B73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104" y="2216386"/>
            <a:ext cx="678213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ИСТОРИЯ </a:t>
            </a:r>
            <a:r>
              <a:rPr lang="ru-RU" b="1" dirty="0"/>
              <a:t>КИБЕРБЕЗОПАСНОСТИ.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cap="small" dirty="0" smtClean="0"/>
              <a:t>Второй этап.</a:t>
            </a:r>
            <a:endParaRPr lang="ru-RU" b="1" cap="small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0BEC01-2273-4B29-B9D6-2326BCCC60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10525" r="31222" b="6316"/>
          <a:stretch/>
        </p:blipFill>
        <p:spPr>
          <a:xfrm>
            <a:off x="559517" y="177033"/>
            <a:ext cx="3280974" cy="380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845332B-ED12-42EB-A98E-9E3089BBC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2568" y="3720333"/>
            <a:ext cx="7609558" cy="257441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Развитие стандартов и законодательство (1990-е - 2000-е годы): С ростом популярности интернета увеличивается количество кибератак. Разрабатываются стандарты безопасности, такие как SSL, и принимаются законы о защите данных. Создаются специализированные организации по кибербезопасности.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89432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8DAD481-6C37-435A-AA91-479C3096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285" y="3320714"/>
            <a:ext cx="6505584" cy="892601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ИСТОРИЯ  КИБЕРБЕЗОПАСНОСТИ.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Т</a:t>
            </a:r>
            <a:r>
              <a:rPr lang="ru-RU" b="1" dirty="0" smtClean="0"/>
              <a:t>ретий </a:t>
            </a:r>
            <a:r>
              <a:rPr lang="ru-RU" b="1" dirty="0"/>
              <a:t>этап.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D97DC2-9146-44CE-B6B2-F0E7522BE7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b="10233"/>
          <a:stretch/>
        </p:blipFill>
        <p:spPr>
          <a:xfrm>
            <a:off x="348916" y="221990"/>
            <a:ext cx="5724686" cy="256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76506B5-F0E3-4B74-8D66-C6010D2C0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853" y="4373486"/>
            <a:ext cx="7835852" cy="229698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Современные угрозы и технологии (2010-е - 2020-е годы): Усложнение атак, включая </a:t>
            </a:r>
            <a:r>
              <a:rPr lang="ru-RU" sz="2400" dirty="0" err="1">
                <a:solidFill>
                  <a:schemeClr val="tx1"/>
                </a:solidFill>
              </a:rPr>
              <a:t>ransomware</a:t>
            </a:r>
            <a:r>
              <a:rPr lang="ru-RU" sz="2400" dirty="0">
                <a:solidFill>
                  <a:schemeClr val="tx1"/>
                </a:solidFill>
              </a:rPr>
              <a:t> и целевые атаки на инфраструктуру. Внедрение искусственного интеллекта и машинного обучения в кибербезопасность, а также акцент на защиту конфиденциальности пользователей и соблюдение законодательства, такого как GDPR.</a:t>
            </a:r>
          </a:p>
        </p:txBody>
      </p:sp>
    </p:spTree>
    <p:extLst>
      <p:ext uri="{BB962C8B-B14F-4D97-AF65-F5344CB8AC3E}">
        <p14:creationId xmlns:p14="http://schemas.microsoft.com/office/powerpoint/2010/main" val="239026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FAA66-9BB5-4814-993B-390B6D7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17" y="4808396"/>
            <a:ext cx="7366938" cy="2919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УГРОЗЫ</a:t>
            </a:r>
            <a:r>
              <a:rPr lang="en-US" b="1" dirty="0" smtClean="0"/>
              <a:t>,</a:t>
            </a:r>
            <a:r>
              <a:rPr lang="ru-RU" b="1" dirty="0" smtClean="0"/>
              <a:t> с  которыми вы можете столкнуться.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47B42F-F407-44F5-8AC6-3CAF2BF11C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881870" y="348575"/>
            <a:ext cx="7558322" cy="3381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45FF0BA-7598-4573-B102-6302D6D9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3140" y="5255324"/>
            <a:ext cx="7655691" cy="11847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В интернете не мало угроз с которыми вы можете столкнуться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ru-RU" sz="2400" dirty="0">
                <a:solidFill>
                  <a:schemeClr val="tx1"/>
                </a:solidFill>
              </a:rPr>
              <a:t> они имеют разный тип и разные цели или намерения.</a:t>
            </a:r>
          </a:p>
        </p:txBody>
      </p:sp>
    </p:spTree>
    <p:extLst>
      <p:ext uri="{BB962C8B-B14F-4D97-AF65-F5344CB8AC3E}">
        <p14:creationId xmlns:p14="http://schemas.microsoft.com/office/powerpoint/2010/main" val="9794391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604</TotalTime>
  <Words>595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 3</vt:lpstr>
      <vt:lpstr>Аспект</vt:lpstr>
      <vt:lpstr>ПРОЕКТ НА ТЕМУ: </vt:lpstr>
      <vt:lpstr>Цель проекта:  выявить основные виды мошенничества в Интернете; разработать рекомендации безопасного пользования ресурсами сети Интернет.</vt:lpstr>
      <vt:lpstr>Актуальность темы:</vt:lpstr>
      <vt:lpstr>Презентация PowerPoint</vt:lpstr>
      <vt:lpstr>Повышение осведомленности пользователей о киберугрозах снижает риск кибератак.</vt:lpstr>
      <vt:lpstr>ИСТОРИЯ  КИБЕРБЕЗОПАСНОСТИ. Первый этап.</vt:lpstr>
      <vt:lpstr>ИСТОРИЯ КИБЕРБЕЗОПАСНОСТИ.  Второй этап.</vt:lpstr>
      <vt:lpstr>ИСТОРИЯ  КИБЕРБЕЗОПАСНОСТИ. Третий этап.</vt:lpstr>
      <vt:lpstr>УГРОЗЫ, с  которыми вы можете столкнуться.</vt:lpstr>
      <vt:lpstr>МОШЕННИКИ</vt:lpstr>
      <vt:lpstr>Вредоносное ПО</vt:lpstr>
      <vt:lpstr>Атаки "отказ в обслуживании" (DoS)</vt:lpstr>
      <vt:lpstr>3. Как защититься?</vt:lpstr>
      <vt:lpstr>4. Практика для безопасности в интернете</vt:lpstr>
      <vt:lpstr>5. Кибергигиена</vt:lpstr>
      <vt:lpstr> 6. Важность кибергигиены</vt:lpstr>
      <vt:lpstr>Памятка "Методы соблюдения Кибербезопасности"</vt:lpstr>
      <vt:lpstr>Заключение Я достиг своих целей и задач. А именно: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</dc:title>
  <dc:creator>Пользователь</dc:creator>
  <cp:lastModifiedBy>Galina</cp:lastModifiedBy>
  <cp:revision>30</cp:revision>
  <dcterms:created xsi:type="dcterms:W3CDTF">2025-03-09T10:53:34Z</dcterms:created>
  <dcterms:modified xsi:type="dcterms:W3CDTF">2025-04-29T15:17:10Z</dcterms:modified>
</cp:coreProperties>
</file>